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58" r:id="rId4"/>
    <p:sldId id="261" r:id="rId5"/>
    <p:sldId id="262" r:id="rId6"/>
    <p:sldId id="259" r:id="rId7"/>
    <p:sldId id="263" r:id="rId8"/>
    <p:sldId id="264" r:id="rId9"/>
    <p:sldId id="265" r:id="rId10"/>
    <p:sldId id="266" r:id="rId11"/>
    <p:sldId id="268" r:id="rId12"/>
    <p:sldId id="267"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D60E4-5A5B-4218-AF18-A14E14FD4A56}" v="411" dt="2022-03-25T07:41:07.5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p:scale>
          <a:sx n="75" d="100"/>
          <a:sy n="75" d="100"/>
        </p:scale>
        <p:origin x="109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13:39:42.552"/>
    </inkml:context>
    <inkml:brush xml:id="br0">
      <inkml:brushProperty name="width" value="0.05" units="cm"/>
      <inkml:brushProperty name="height" value="0.05" units="cm"/>
    </inkml:brush>
  </inkml:definitions>
  <inkml:trace contextRef="#ctx0" brushRef="#br0">0 0 24575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3/28/2022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350273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3/28/2022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81595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3/28/2022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68263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3/28/2022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43635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3/28/2022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764659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3/28/2022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1800894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3/28/2022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885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3/28/2022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22159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3/28/2022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82438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3/28/2022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06792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3/28/2022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97084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3/28/2022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3213074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D6FA4-C232-26E9-6E82-CD74847E6E41}"/>
              </a:ext>
            </a:extLst>
          </p:cNvPr>
          <p:cNvSpPr>
            <a:spLocks noGrp="1"/>
          </p:cNvSpPr>
          <p:nvPr>
            <p:ph type="ctrTitle"/>
          </p:nvPr>
        </p:nvSpPr>
        <p:spPr>
          <a:xfrm>
            <a:off x="696888" y="557049"/>
            <a:ext cx="4102609" cy="5150068"/>
          </a:xfrm>
        </p:spPr>
        <p:txBody>
          <a:bodyPr anchor="ctr">
            <a:normAutofit/>
          </a:bodyPr>
          <a:lstStyle/>
          <a:p>
            <a:pPr algn="l"/>
            <a:r>
              <a:rPr lang="en-US" dirty="0">
                <a:solidFill>
                  <a:schemeClr val="accent6">
                    <a:lumMod val="50000"/>
                  </a:schemeClr>
                </a:solidFill>
                <a:latin typeface="Arial Rounded MT Bold" panose="020F0704030504030204" pitchFamily="34" charset="0"/>
                <a:cs typeface="Calibri Light"/>
              </a:rPr>
              <a:t>Online Food-Delivery System</a:t>
            </a:r>
            <a:endParaRPr lang="en-US" dirty="0">
              <a:solidFill>
                <a:schemeClr val="accent6">
                  <a:lumMod val="50000"/>
                </a:schemeClr>
              </a:solidFill>
              <a:latin typeface="Arial Rounded MT Bold" panose="020F0704030504030204" pitchFamily="34" charset="0"/>
            </a:endParaRPr>
          </a:p>
        </p:txBody>
      </p:sp>
      <p:pic>
        <p:nvPicPr>
          <p:cNvPr id="6" name="Picture 3" descr="Fruits and vegetables in bags">
            <a:extLst>
              <a:ext uri="{FF2B5EF4-FFF2-40B4-BE49-F238E27FC236}">
                <a16:creationId xmlns:a16="http://schemas.microsoft.com/office/drawing/2014/main" id="{2A892381-60BF-4230-8A67-77866D876FBC}"/>
              </a:ext>
            </a:extLst>
          </p:cNvPr>
          <p:cNvPicPr>
            <a:picLocks noChangeAspect="1"/>
          </p:cNvPicPr>
          <p:nvPr/>
        </p:nvPicPr>
        <p:blipFill rotWithShape="1">
          <a:blip r:embed="rId2"/>
          <a:srcRect l="31018" r="2478" b="-3"/>
          <a:stretch/>
        </p:blipFill>
        <p:spPr>
          <a:xfrm>
            <a:off x="5349241" y="10"/>
            <a:ext cx="6842759" cy="6857990"/>
          </a:xfrm>
          <a:prstGeom prst="rect">
            <a:avLst/>
          </a:prstGeom>
        </p:spPr>
      </p:pic>
    </p:spTree>
    <p:extLst>
      <p:ext uri="{BB962C8B-B14F-4D97-AF65-F5344CB8AC3E}">
        <p14:creationId xmlns:p14="http://schemas.microsoft.com/office/powerpoint/2010/main" val="830815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393C-9237-48AB-AC2B-A4BFB61BE71E}"/>
              </a:ext>
            </a:extLst>
          </p:cNvPr>
          <p:cNvSpPr>
            <a:spLocks noGrp="1"/>
          </p:cNvSpPr>
          <p:nvPr>
            <p:ph type="title"/>
          </p:nvPr>
        </p:nvSpPr>
        <p:spPr>
          <a:xfrm>
            <a:off x="3857296" y="977462"/>
            <a:ext cx="9631890" cy="620110"/>
          </a:xfrm>
        </p:spPr>
        <p:txBody>
          <a:bodyPr>
            <a:normAutofit fontScale="90000"/>
          </a:bodyPr>
          <a:lstStyle/>
          <a:p>
            <a:pPr marL="571500" indent="-571500">
              <a:buFont typeface="Wingdings" panose="05000000000000000000" pitchFamily="2" charset="2"/>
              <a:buChar char="v"/>
            </a:pPr>
            <a:r>
              <a:rPr lang="en-US" dirty="0"/>
              <a:t>ER Diagram</a:t>
            </a:r>
            <a:endParaRPr lang="en-IN" dirty="0"/>
          </a:p>
        </p:txBody>
      </p:sp>
      <p:pic>
        <p:nvPicPr>
          <p:cNvPr id="5" name="Content Placeholder 4">
            <a:extLst>
              <a:ext uri="{FF2B5EF4-FFF2-40B4-BE49-F238E27FC236}">
                <a16:creationId xmlns:a16="http://schemas.microsoft.com/office/drawing/2014/main" id="{826198FD-5CD3-41A0-B9CE-62D7FB3FC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531" y="1597572"/>
            <a:ext cx="7522733" cy="4204138"/>
          </a:xfrm>
        </p:spPr>
      </p:pic>
    </p:spTree>
    <p:extLst>
      <p:ext uri="{BB962C8B-B14F-4D97-AF65-F5344CB8AC3E}">
        <p14:creationId xmlns:p14="http://schemas.microsoft.com/office/powerpoint/2010/main" val="3865003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F4DD-ED38-4169-8C90-60DC2F2BB6D4}"/>
              </a:ext>
            </a:extLst>
          </p:cNvPr>
          <p:cNvSpPr>
            <a:spLocks noGrp="1"/>
          </p:cNvSpPr>
          <p:nvPr>
            <p:ph type="title"/>
          </p:nvPr>
        </p:nvSpPr>
        <p:spPr>
          <a:xfrm>
            <a:off x="903890" y="924910"/>
            <a:ext cx="9758014" cy="651642"/>
          </a:xfrm>
        </p:spPr>
        <p:txBody>
          <a:bodyPr>
            <a:normAutofit fontScale="90000"/>
          </a:bodyPr>
          <a:lstStyle/>
          <a:p>
            <a:pPr marL="571500" indent="-571500">
              <a:buFont typeface="Wingdings" panose="05000000000000000000" pitchFamily="2" charset="2"/>
              <a:buChar char="v"/>
            </a:pPr>
            <a:r>
              <a:rPr lang="en-US" dirty="0"/>
              <a:t>Screenshots:</a:t>
            </a:r>
            <a:endParaRPr lang="en-IN" dirty="0"/>
          </a:p>
        </p:txBody>
      </p:sp>
      <p:pic>
        <p:nvPicPr>
          <p:cNvPr id="5" name="Content Placeholder 4">
            <a:extLst>
              <a:ext uri="{FF2B5EF4-FFF2-40B4-BE49-F238E27FC236}">
                <a16:creationId xmlns:a16="http://schemas.microsoft.com/office/drawing/2014/main" id="{F4B6AB38-5796-4242-8223-BDFC4C6BAD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717" y="1818290"/>
            <a:ext cx="8471338" cy="4280886"/>
          </a:xfrm>
        </p:spPr>
      </p:pic>
    </p:spTree>
    <p:extLst>
      <p:ext uri="{BB962C8B-B14F-4D97-AF65-F5344CB8AC3E}">
        <p14:creationId xmlns:p14="http://schemas.microsoft.com/office/powerpoint/2010/main" val="2323440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88CEC6-5F1E-43D5-8910-603C48C5FB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8897" y="1072056"/>
            <a:ext cx="9280634" cy="4635061"/>
          </a:xfrm>
        </p:spPr>
      </p:pic>
    </p:spTree>
    <p:extLst>
      <p:ext uri="{BB962C8B-B14F-4D97-AF65-F5344CB8AC3E}">
        <p14:creationId xmlns:p14="http://schemas.microsoft.com/office/powerpoint/2010/main" val="1471729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6E7B3-2375-4481-8D6D-36EDE875A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102" y="1177159"/>
            <a:ext cx="8618483" cy="4508938"/>
          </a:xfrm>
          <a:prstGeom prst="rect">
            <a:avLst/>
          </a:prstGeom>
        </p:spPr>
      </p:pic>
    </p:spTree>
    <p:extLst>
      <p:ext uri="{BB962C8B-B14F-4D97-AF65-F5344CB8AC3E}">
        <p14:creationId xmlns:p14="http://schemas.microsoft.com/office/powerpoint/2010/main" val="352740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57C96F-F43A-4EBF-928B-F92B068F1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2980" y="1240222"/>
            <a:ext cx="8986344" cy="4550978"/>
          </a:xfrm>
        </p:spPr>
      </p:pic>
    </p:spTree>
    <p:extLst>
      <p:ext uri="{BB962C8B-B14F-4D97-AF65-F5344CB8AC3E}">
        <p14:creationId xmlns:p14="http://schemas.microsoft.com/office/powerpoint/2010/main" val="3755137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6DD90C-1854-4E1E-9334-92650ACD56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92945" y="1295400"/>
            <a:ext cx="5869559" cy="3127375"/>
          </a:xfrm>
        </p:spPr>
      </p:pic>
      <p:pic>
        <p:nvPicPr>
          <p:cNvPr id="7" name="Picture 6">
            <a:extLst>
              <a:ext uri="{FF2B5EF4-FFF2-40B4-BE49-F238E27FC236}">
                <a16:creationId xmlns:a16="http://schemas.microsoft.com/office/drawing/2014/main" id="{98113E04-C07D-4CF6-81F0-1D84F7583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360" y="883920"/>
            <a:ext cx="9936480" cy="5130800"/>
          </a:xfrm>
          <a:prstGeom prst="rect">
            <a:avLst/>
          </a:prstGeom>
        </p:spPr>
      </p:pic>
    </p:spTree>
    <p:extLst>
      <p:ext uri="{BB962C8B-B14F-4D97-AF65-F5344CB8AC3E}">
        <p14:creationId xmlns:p14="http://schemas.microsoft.com/office/powerpoint/2010/main" val="1271021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B5D2566-EDD0-4134-AC7E-F8BCD1996C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920" y="924559"/>
            <a:ext cx="9966960" cy="5049521"/>
          </a:xfrm>
        </p:spPr>
      </p:pic>
    </p:spTree>
    <p:extLst>
      <p:ext uri="{BB962C8B-B14F-4D97-AF65-F5344CB8AC3E}">
        <p14:creationId xmlns:p14="http://schemas.microsoft.com/office/powerpoint/2010/main" val="547780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A84D94-3FE6-4B51-A4E4-70536AE18A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920" y="1097281"/>
            <a:ext cx="8900160" cy="4846320"/>
          </a:xfrm>
        </p:spPr>
      </p:pic>
    </p:spTree>
    <p:extLst>
      <p:ext uri="{BB962C8B-B14F-4D97-AF65-F5344CB8AC3E}">
        <p14:creationId xmlns:p14="http://schemas.microsoft.com/office/powerpoint/2010/main" val="3675045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F0C07-FF68-4155-91F1-457157DA5B6E}"/>
              </a:ext>
            </a:extLst>
          </p:cNvPr>
          <p:cNvSpPr>
            <a:spLocks noGrp="1"/>
          </p:cNvSpPr>
          <p:nvPr>
            <p:ph type="title"/>
          </p:nvPr>
        </p:nvSpPr>
        <p:spPr>
          <a:xfrm>
            <a:off x="1162304" y="3051556"/>
            <a:ext cx="9144000" cy="1344168"/>
          </a:xfrm>
        </p:spPr>
        <p:txBody>
          <a:bodyPr>
            <a:normAutofit/>
          </a:bodyPr>
          <a:lstStyle/>
          <a:p>
            <a:r>
              <a:rPr lang="en-US" sz="7200" dirty="0"/>
              <a:t>          Thank You!</a:t>
            </a:r>
            <a:endParaRPr lang="en-IN" sz="7200" dirty="0"/>
          </a:p>
        </p:txBody>
      </p:sp>
    </p:spTree>
    <p:extLst>
      <p:ext uri="{BB962C8B-B14F-4D97-AF65-F5344CB8AC3E}">
        <p14:creationId xmlns:p14="http://schemas.microsoft.com/office/powerpoint/2010/main" val="154848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F88B-EE0F-39F5-DA29-15E6DAC14B08}"/>
              </a:ext>
            </a:extLst>
          </p:cNvPr>
          <p:cNvSpPr>
            <a:spLocks noGrp="1"/>
          </p:cNvSpPr>
          <p:nvPr>
            <p:ph type="title"/>
          </p:nvPr>
        </p:nvSpPr>
        <p:spPr>
          <a:xfrm>
            <a:off x="995680" y="1016000"/>
            <a:ext cx="9666224" cy="5506720"/>
          </a:xfrm>
        </p:spPr>
        <p:txBody>
          <a:bodyPr>
            <a:normAutofit fontScale="90000"/>
          </a:bodyPr>
          <a:lstStyle/>
          <a:p>
            <a:pPr marL="571500" indent="-571500">
              <a:buFont typeface="Arial" panose="020B0604020202020204" pitchFamily="34" charset="0"/>
              <a:buChar char="•"/>
            </a:pPr>
            <a:r>
              <a:rPr lang="en-US" dirty="0">
                <a:cs typeface="Aharoni"/>
              </a:rPr>
              <a:t>Group NO. -</a:t>
            </a:r>
            <a:r>
              <a:rPr lang="en-US" sz="6000" dirty="0">
                <a:cs typeface="Aharoni"/>
              </a:rPr>
              <a:t> 6</a:t>
            </a:r>
            <a:br>
              <a:rPr lang="en-US" dirty="0">
                <a:cs typeface="Aharoni"/>
              </a:rPr>
            </a:br>
            <a:r>
              <a:rPr lang="en-US" sz="3100" dirty="0">
                <a:cs typeface="Aharoni"/>
              </a:rPr>
              <a:t>Team Lead- </a:t>
            </a:r>
            <a:r>
              <a:rPr lang="en-US" sz="3100" dirty="0" err="1">
                <a:solidFill>
                  <a:schemeClr val="accent6">
                    <a:lumMod val="50000"/>
                  </a:schemeClr>
                </a:solidFill>
                <a:latin typeface="+mn-lt"/>
                <a:cs typeface="Aharoni"/>
              </a:rPr>
              <a:t>Sashikumar</a:t>
            </a:r>
            <a:r>
              <a:rPr lang="en-US" sz="3100" dirty="0">
                <a:solidFill>
                  <a:schemeClr val="accent6">
                    <a:lumMod val="50000"/>
                  </a:schemeClr>
                </a:solidFill>
                <a:latin typeface="+mn-lt"/>
                <a:cs typeface="Aharoni"/>
              </a:rPr>
              <a:t> X</a:t>
            </a:r>
            <a:br>
              <a:rPr lang="en-US" dirty="0">
                <a:cs typeface="Aharoni"/>
              </a:rPr>
            </a:br>
            <a:r>
              <a:rPr lang="en-US" sz="3100" dirty="0">
                <a:cs typeface="Aharoni"/>
              </a:rPr>
              <a:t>Group Members-</a:t>
            </a:r>
            <a:br>
              <a:rPr lang="en-US" dirty="0">
                <a:cs typeface="Aharoni"/>
              </a:rPr>
            </a:br>
            <a:r>
              <a:rPr lang="en-IN" sz="2200" b="0" i="0" dirty="0" err="1">
                <a:solidFill>
                  <a:srgbClr val="000000"/>
                </a:solidFill>
                <a:effectLst/>
                <a:latin typeface="Calibri" panose="020F0502020204030204" pitchFamily="34" charset="0"/>
              </a:rPr>
              <a:t>Routhu</a:t>
            </a:r>
            <a:r>
              <a:rPr lang="en-IN" sz="2200" b="0" i="0" dirty="0">
                <a:solidFill>
                  <a:srgbClr val="000000"/>
                </a:solidFill>
                <a:effectLst/>
                <a:latin typeface="Calibri" panose="020F0502020204030204" pitchFamily="34" charset="0"/>
              </a:rPr>
              <a:t> Sai Kumar</a:t>
            </a:r>
            <a:br>
              <a:rPr lang="en-IN" sz="2200" b="0" i="0" dirty="0">
                <a:solidFill>
                  <a:srgbClr val="000000"/>
                </a:solidFill>
                <a:effectLst/>
                <a:latin typeface="Calibri" panose="020F0502020204030204" pitchFamily="34" charset="0"/>
              </a:rPr>
            </a:br>
            <a:r>
              <a:rPr lang="en-IN" sz="2200" b="0" i="0" dirty="0">
                <a:solidFill>
                  <a:srgbClr val="000000"/>
                </a:solidFill>
                <a:effectLst/>
                <a:latin typeface="Calibri" panose="020F0502020204030204" pitchFamily="34" charset="0"/>
              </a:rPr>
              <a:t>Ruchika Chandrashekhar </a:t>
            </a:r>
            <a:r>
              <a:rPr lang="en-IN" sz="2200" b="0" i="0" dirty="0" err="1">
                <a:solidFill>
                  <a:srgbClr val="000000"/>
                </a:solidFill>
                <a:effectLst/>
                <a:latin typeface="Calibri" panose="020F0502020204030204" pitchFamily="34" charset="0"/>
              </a:rPr>
              <a:t>Honawale</a:t>
            </a:r>
            <a:br>
              <a:rPr lang="en-IN" sz="2200" b="0" i="0" dirty="0">
                <a:solidFill>
                  <a:srgbClr val="000000"/>
                </a:solidFill>
                <a:effectLst/>
                <a:latin typeface="Calibri" panose="020F0502020204030204" pitchFamily="34" charset="0"/>
              </a:rPr>
            </a:br>
            <a:r>
              <a:rPr lang="en-IN" sz="2200" b="0" i="0" dirty="0" err="1">
                <a:solidFill>
                  <a:srgbClr val="000000"/>
                </a:solidFill>
                <a:effectLst/>
                <a:latin typeface="Calibri" panose="020F0502020204030204" pitchFamily="34" charset="0"/>
              </a:rPr>
              <a:t>Rushikesh</a:t>
            </a:r>
            <a:r>
              <a:rPr lang="en-IN" sz="2200" b="0" i="0" dirty="0">
                <a:solidFill>
                  <a:srgbClr val="000000"/>
                </a:solidFill>
                <a:effectLst/>
                <a:latin typeface="Calibri" panose="020F0502020204030204" pitchFamily="34" charset="0"/>
              </a:rPr>
              <a:t> Prabhakar </a:t>
            </a:r>
            <a:r>
              <a:rPr lang="en-IN" sz="2200" b="0" i="0" dirty="0" err="1">
                <a:solidFill>
                  <a:srgbClr val="000000"/>
                </a:solidFill>
                <a:effectLst/>
                <a:latin typeface="Calibri" panose="020F0502020204030204" pitchFamily="34" charset="0"/>
              </a:rPr>
              <a:t>Sonawane</a:t>
            </a:r>
            <a:br>
              <a:rPr lang="en-IN" sz="2200" b="0" i="0" dirty="0">
                <a:solidFill>
                  <a:srgbClr val="000000"/>
                </a:solidFill>
                <a:effectLst/>
                <a:latin typeface="Calibri" panose="020F0502020204030204" pitchFamily="34" charset="0"/>
              </a:rPr>
            </a:br>
            <a:r>
              <a:rPr lang="en-IN" sz="2200" b="0" i="0" dirty="0">
                <a:solidFill>
                  <a:srgbClr val="000000"/>
                </a:solidFill>
                <a:effectLst/>
                <a:latin typeface="Calibri" panose="020F0502020204030204" pitchFamily="34" charset="0"/>
              </a:rPr>
              <a:t>Sanjana </a:t>
            </a:r>
            <a:r>
              <a:rPr lang="en-IN" sz="2200" b="0" i="0" dirty="0" err="1">
                <a:solidFill>
                  <a:srgbClr val="000000"/>
                </a:solidFill>
                <a:effectLst/>
                <a:latin typeface="Calibri" panose="020F0502020204030204" pitchFamily="34" charset="0"/>
              </a:rPr>
              <a:t>Dhanaji</a:t>
            </a:r>
            <a:r>
              <a:rPr lang="en-IN" sz="2200" b="0" i="0" dirty="0">
                <a:solidFill>
                  <a:srgbClr val="000000"/>
                </a:solidFill>
                <a:effectLst/>
                <a:latin typeface="Calibri" panose="020F0502020204030204" pitchFamily="34" charset="0"/>
              </a:rPr>
              <a:t> Patil</a:t>
            </a:r>
            <a:br>
              <a:rPr lang="en-IN" sz="2200" b="0" i="0" dirty="0">
                <a:solidFill>
                  <a:srgbClr val="000000"/>
                </a:solidFill>
                <a:effectLst/>
                <a:latin typeface="Calibri" panose="020F0502020204030204" pitchFamily="34" charset="0"/>
              </a:rPr>
            </a:br>
            <a:r>
              <a:rPr lang="en-IN" sz="2200" b="0" i="0" dirty="0">
                <a:solidFill>
                  <a:srgbClr val="000000"/>
                </a:solidFill>
                <a:effectLst/>
                <a:latin typeface="Calibri" panose="020F0502020204030204" pitchFamily="34" charset="0"/>
              </a:rPr>
              <a:t>Shaik </a:t>
            </a:r>
            <a:r>
              <a:rPr lang="en-IN" sz="2200" b="0" i="0" dirty="0" err="1">
                <a:solidFill>
                  <a:srgbClr val="000000"/>
                </a:solidFill>
                <a:effectLst/>
                <a:latin typeface="Calibri" panose="020F0502020204030204" pitchFamily="34" charset="0"/>
              </a:rPr>
              <a:t>Uzma</a:t>
            </a:r>
            <a:r>
              <a:rPr lang="en-IN" sz="2200" b="0" i="0" dirty="0">
                <a:solidFill>
                  <a:srgbClr val="000000"/>
                </a:solidFill>
                <a:effectLst/>
                <a:latin typeface="Calibri" panose="020F0502020204030204" pitchFamily="34" charset="0"/>
              </a:rPr>
              <a:t> Tamkeen</a:t>
            </a:r>
            <a:br>
              <a:rPr lang="en-IN" sz="2200" b="0" i="0" dirty="0">
                <a:solidFill>
                  <a:srgbClr val="000000"/>
                </a:solidFill>
                <a:effectLst/>
                <a:latin typeface="Calibri" panose="020F0502020204030204" pitchFamily="34" charset="0"/>
              </a:rPr>
            </a:br>
            <a:r>
              <a:rPr lang="en-IN" sz="2200" b="0" i="0" dirty="0" err="1">
                <a:solidFill>
                  <a:srgbClr val="000000"/>
                </a:solidFill>
                <a:effectLst/>
                <a:latin typeface="Calibri" panose="020F0502020204030204" pitchFamily="34" charset="0"/>
              </a:rPr>
              <a:t>shaik</a:t>
            </a:r>
            <a:r>
              <a:rPr lang="en-IN" sz="2200" b="0" i="0" dirty="0">
                <a:solidFill>
                  <a:srgbClr val="000000"/>
                </a:solidFill>
                <a:effectLst/>
                <a:latin typeface="Calibri" panose="020F0502020204030204" pitchFamily="34" charset="0"/>
              </a:rPr>
              <a:t> </a:t>
            </a:r>
            <a:r>
              <a:rPr lang="en-IN" sz="2200" b="0" i="0" dirty="0" err="1">
                <a:solidFill>
                  <a:srgbClr val="000000"/>
                </a:solidFill>
                <a:effectLst/>
                <a:latin typeface="Calibri" panose="020F0502020204030204" pitchFamily="34" charset="0"/>
              </a:rPr>
              <a:t>yusuf</a:t>
            </a:r>
            <a:br>
              <a:rPr lang="en-IN" sz="2200" b="0" i="0" dirty="0">
                <a:solidFill>
                  <a:srgbClr val="000000"/>
                </a:solidFill>
                <a:effectLst/>
                <a:latin typeface="Calibri" panose="020F0502020204030204" pitchFamily="34" charset="0"/>
              </a:rPr>
            </a:br>
            <a:r>
              <a:rPr lang="en-IN" sz="2200" b="0" i="0" dirty="0">
                <a:solidFill>
                  <a:srgbClr val="000000"/>
                </a:solidFill>
                <a:effectLst/>
                <a:latin typeface="Calibri" panose="020F0502020204030204" pitchFamily="34" charset="0"/>
              </a:rPr>
              <a:t>Shashikumar X</a:t>
            </a:r>
            <a:br>
              <a:rPr lang="en-IN" sz="2200" dirty="0">
                <a:solidFill>
                  <a:srgbClr val="000000"/>
                </a:solidFill>
                <a:latin typeface="Calibri" panose="020F0502020204030204" pitchFamily="34" charset="0"/>
              </a:rPr>
            </a:br>
            <a:r>
              <a:rPr lang="en-IN" sz="2200" b="0" i="0" dirty="0">
                <a:solidFill>
                  <a:srgbClr val="000000"/>
                </a:solidFill>
                <a:effectLst/>
                <a:latin typeface="Calibri" panose="020F0502020204030204" pitchFamily="34" charset="0"/>
              </a:rPr>
              <a:t>Shilpa  Naik</a:t>
            </a:r>
            <a:br>
              <a:rPr lang="en-IN" sz="2200" dirty="0">
                <a:solidFill>
                  <a:srgbClr val="000000"/>
                </a:solidFill>
                <a:latin typeface="Calibri" panose="020F0502020204030204" pitchFamily="34" charset="0"/>
              </a:rPr>
            </a:br>
            <a:r>
              <a:rPr lang="en-IN" sz="2200" b="0" i="0" dirty="0">
                <a:solidFill>
                  <a:srgbClr val="000000"/>
                </a:solidFill>
                <a:effectLst/>
                <a:latin typeface="Calibri" panose="020F0502020204030204" pitchFamily="34" charset="0"/>
              </a:rPr>
              <a:t>Shubham Sharma</a:t>
            </a:r>
            <a:br>
              <a:rPr lang="en-IN" sz="2200" b="0" i="0" dirty="0">
                <a:solidFill>
                  <a:srgbClr val="000000"/>
                </a:solidFill>
                <a:effectLst/>
                <a:latin typeface="Calibri" panose="020F0502020204030204" pitchFamily="34" charset="0"/>
              </a:rPr>
            </a:br>
            <a:r>
              <a:rPr lang="en-IN" sz="2200" b="0" i="0" dirty="0" err="1">
                <a:solidFill>
                  <a:srgbClr val="000000"/>
                </a:solidFill>
                <a:effectLst/>
                <a:latin typeface="Calibri" panose="020F0502020204030204" pitchFamily="34" charset="0"/>
              </a:rPr>
              <a:t>Shyam</a:t>
            </a:r>
            <a:r>
              <a:rPr lang="en-IN" sz="2200" b="0" i="0" dirty="0">
                <a:solidFill>
                  <a:srgbClr val="000000"/>
                </a:solidFill>
                <a:effectLst/>
                <a:latin typeface="Calibri" panose="020F0502020204030204" pitchFamily="34" charset="0"/>
              </a:rPr>
              <a:t> Mohana </a:t>
            </a:r>
            <a:r>
              <a:rPr lang="en-IN" sz="2200" b="0" i="0" dirty="0" err="1">
                <a:solidFill>
                  <a:srgbClr val="000000"/>
                </a:solidFill>
                <a:effectLst/>
                <a:latin typeface="Calibri" panose="020F0502020204030204" pitchFamily="34" charset="0"/>
              </a:rPr>
              <a:t>Sappa</a:t>
            </a:r>
            <a:br>
              <a:rPr lang="en-IN" sz="2200" b="0" i="0" dirty="0">
                <a:solidFill>
                  <a:srgbClr val="000000"/>
                </a:solidFill>
                <a:effectLst/>
                <a:latin typeface="Calibri" panose="020F0502020204030204" pitchFamily="34" charset="0"/>
              </a:rPr>
            </a:br>
            <a:r>
              <a:rPr lang="en-IN" sz="2200" b="0" i="0" dirty="0" err="1">
                <a:solidFill>
                  <a:srgbClr val="000000"/>
                </a:solidFill>
                <a:effectLst/>
                <a:latin typeface="Calibri" panose="020F0502020204030204" pitchFamily="34" charset="0"/>
              </a:rPr>
              <a:t>Singadi</a:t>
            </a:r>
            <a:r>
              <a:rPr lang="en-IN" sz="2200" b="0" i="0" dirty="0">
                <a:solidFill>
                  <a:srgbClr val="000000"/>
                </a:solidFill>
                <a:effectLst/>
                <a:latin typeface="Calibri" panose="020F0502020204030204" pitchFamily="34" charset="0"/>
              </a:rPr>
              <a:t> Sravan Kumar</a:t>
            </a:r>
            <a:br>
              <a:rPr lang="en-IN" sz="2200" dirty="0">
                <a:solidFill>
                  <a:srgbClr val="000000"/>
                </a:solidFill>
                <a:latin typeface="Calibri" panose="020F0502020204030204" pitchFamily="34" charset="0"/>
              </a:rPr>
            </a:br>
            <a:br>
              <a:rPr lang="en-IN" sz="2200" b="0" i="0" dirty="0">
                <a:solidFill>
                  <a:srgbClr val="000000"/>
                </a:solidFill>
                <a:effectLst/>
                <a:latin typeface="Calibri" panose="020F0502020204030204" pitchFamily="34" charset="0"/>
              </a:rPr>
            </a:br>
            <a:br>
              <a:rPr lang="en-US" dirty="0">
                <a:cs typeface="Aharoni"/>
              </a:rPr>
            </a:br>
            <a:br>
              <a:rPr lang="en-US" dirty="0">
                <a:cs typeface="Aharoni"/>
              </a:rPr>
            </a:br>
            <a:endParaRPr lang="en-US" dirty="0"/>
          </a:p>
        </p:txBody>
      </p:sp>
    </p:spTree>
    <p:extLst>
      <p:ext uri="{BB962C8B-B14F-4D97-AF65-F5344CB8AC3E}">
        <p14:creationId xmlns:p14="http://schemas.microsoft.com/office/powerpoint/2010/main" val="919229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314B-D72A-C4FE-0A5A-64709A9DCF67}"/>
              </a:ext>
            </a:extLst>
          </p:cNvPr>
          <p:cNvSpPr>
            <a:spLocks noGrp="1"/>
          </p:cNvSpPr>
          <p:nvPr>
            <p:ph type="title"/>
          </p:nvPr>
        </p:nvSpPr>
        <p:spPr/>
        <p:txBody>
          <a:bodyPr/>
          <a:lstStyle/>
          <a:p>
            <a:r>
              <a:rPr lang="en-US" dirty="0">
                <a:cs typeface="Aharoni"/>
              </a:rPr>
              <a:t>Abstract</a:t>
            </a:r>
            <a:endParaRPr lang="en-US" dirty="0"/>
          </a:p>
        </p:txBody>
      </p:sp>
      <p:sp>
        <p:nvSpPr>
          <p:cNvPr id="3" name="Content Placeholder 2">
            <a:extLst>
              <a:ext uri="{FF2B5EF4-FFF2-40B4-BE49-F238E27FC236}">
                <a16:creationId xmlns:a16="http://schemas.microsoft.com/office/drawing/2014/main" id="{A977FFC7-A18B-B23B-CECB-13BACCB1FC38}"/>
              </a:ext>
            </a:extLst>
          </p:cNvPr>
          <p:cNvSpPr>
            <a:spLocks noGrp="1"/>
          </p:cNvSpPr>
          <p:nvPr>
            <p:ph idx="1"/>
          </p:nvPr>
        </p:nvSpPr>
        <p:spPr>
          <a:xfrm>
            <a:off x="1517904" y="2417380"/>
            <a:ext cx="9144000" cy="3163614"/>
          </a:xfrm>
        </p:spPr>
        <p:txBody>
          <a:bodyPr vert="horz" lIns="91440" tIns="45720" rIns="91440" bIns="45720" rtlCol="0" anchor="t">
            <a:normAutofit fontScale="92500" lnSpcReduction="20000"/>
          </a:bodyPr>
          <a:lstStyle/>
          <a:p>
            <a:pPr>
              <a:buFont typeface="Wingdings" panose="05000000000000000000" pitchFamily="2" charset="2"/>
              <a:buChar char="v"/>
            </a:pPr>
            <a:r>
              <a:rPr lang="en-US" dirty="0">
                <a:ea typeface="+mn-lt"/>
                <a:cs typeface="+mn-lt"/>
              </a:rPr>
              <a:t> Developing a Fast Food Order system to promote a greater count of food lovers to splurge into the field of Restaurant. It integrates the benefits of an ordering food with the convenience of an online excitement and going with the technology, minus the commuting hazards and expenses. It will usher in the immense flexibility and sophistication in the existing manual platform structures, with the perfect blend of synchronous and asynchronous interaction. It provides a means of collaborative E ordering for the customers.</a:t>
            </a:r>
            <a:endParaRPr lang="en-US" dirty="0"/>
          </a:p>
        </p:txBody>
      </p:sp>
    </p:spTree>
    <p:extLst>
      <p:ext uri="{BB962C8B-B14F-4D97-AF65-F5344CB8AC3E}">
        <p14:creationId xmlns:p14="http://schemas.microsoft.com/office/powerpoint/2010/main" val="1886849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8D930-F47F-A26F-801B-3E1AEB529419}"/>
              </a:ext>
            </a:extLst>
          </p:cNvPr>
          <p:cNvSpPr>
            <a:spLocks noGrp="1"/>
          </p:cNvSpPr>
          <p:nvPr>
            <p:ph type="title"/>
          </p:nvPr>
        </p:nvSpPr>
        <p:spPr/>
        <p:txBody>
          <a:bodyPr/>
          <a:lstStyle/>
          <a:p>
            <a:r>
              <a:rPr lang="en-US" dirty="0">
                <a:cs typeface="Aharoni"/>
              </a:rPr>
              <a:t>Scope And Purpose</a:t>
            </a:r>
            <a:endParaRPr lang="en-US" dirty="0"/>
          </a:p>
        </p:txBody>
      </p:sp>
      <p:sp>
        <p:nvSpPr>
          <p:cNvPr id="3" name="Content Placeholder 2">
            <a:extLst>
              <a:ext uri="{FF2B5EF4-FFF2-40B4-BE49-F238E27FC236}">
                <a16:creationId xmlns:a16="http://schemas.microsoft.com/office/drawing/2014/main" id="{69827AE1-44AC-B556-09C3-0B79CBA47AE6}"/>
              </a:ext>
            </a:extLst>
          </p:cNvPr>
          <p:cNvSpPr>
            <a:spLocks noGrp="1"/>
          </p:cNvSpPr>
          <p:nvPr>
            <p:ph idx="1"/>
          </p:nvPr>
        </p:nvSpPr>
        <p:spPr>
          <a:xfrm>
            <a:off x="1385382" y="2541104"/>
            <a:ext cx="9144000" cy="3127248"/>
          </a:xfrm>
        </p:spPr>
        <p:txBody>
          <a:bodyPr vert="horz" lIns="91440" tIns="45720" rIns="91440" bIns="45720" rtlCol="0" anchor="t">
            <a:normAutofit fontScale="77500" lnSpcReduction="20000"/>
          </a:bodyPr>
          <a:lstStyle/>
          <a:p>
            <a:pPr>
              <a:buFont typeface="Wingdings" panose="05000000000000000000" pitchFamily="2" charset="2"/>
              <a:buChar char="v"/>
            </a:pPr>
            <a:r>
              <a:rPr lang="en-US" b="1" i="1" dirty="0">
                <a:ea typeface="+mn-lt"/>
                <a:cs typeface="+mn-lt"/>
              </a:rPr>
              <a:t>SCOPE:</a:t>
            </a:r>
            <a:endParaRPr lang="en-US" b="1" i="1" dirty="0"/>
          </a:p>
          <a:p>
            <a:pPr>
              <a:buFont typeface="Wingdings" panose="05000000000000000000" pitchFamily="2" charset="2"/>
              <a:buChar char="§"/>
            </a:pPr>
            <a:r>
              <a:rPr lang="en-US" dirty="0">
                <a:ea typeface="+mn-lt"/>
                <a:cs typeface="+mn-lt"/>
              </a:rPr>
              <a:t>The project has a wide scope, as it is not intended to a particular organization. This project is going to develop generic software, which can be applied by any businesses organization. </a:t>
            </a:r>
            <a:r>
              <a:rPr lang="en-US" dirty="0" err="1">
                <a:ea typeface="+mn-lt"/>
                <a:cs typeface="+mn-lt"/>
              </a:rPr>
              <a:t>More over</a:t>
            </a:r>
            <a:r>
              <a:rPr lang="en-US" dirty="0">
                <a:ea typeface="+mn-lt"/>
                <a:cs typeface="+mn-lt"/>
              </a:rPr>
              <a:t> it provides facility to its customer. Also the software is going to provide a huge amount of summary data.</a:t>
            </a:r>
            <a:endParaRPr lang="en-US" dirty="0"/>
          </a:p>
          <a:p>
            <a:pPr>
              <a:buFont typeface="Wingdings" panose="05000000000000000000" pitchFamily="2" charset="2"/>
              <a:buChar char="v"/>
            </a:pPr>
            <a:r>
              <a:rPr lang="en-US" dirty="0">
                <a:ea typeface="+mn-lt"/>
                <a:cs typeface="+mn-lt"/>
              </a:rPr>
              <a:t> </a:t>
            </a:r>
            <a:r>
              <a:rPr lang="en-US" b="1" i="1" dirty="0">
                <a:ea typeface="+mn-lt"/>
                <a:cs typeface="+mn-lt"/>
              </a:rPr>
              <a:t>PURPOSE:</a:t>
            </a:r>
            <a:endParaRPr lang="en-US" b="1" i="1" dirty="0"/>
          </a:p>
          <a:p>
            <a:pPr>
              <a:buFont typeface="Wingdings" panose="05000000000000000000" pitchFamily="2" charset="2"/>
              <a:buChar char="§"/>
            </a:pPr>
            <a:r>
              <a:rPr lang="en-US" dirty="0">
                <a:ea typeface="+mn-lt"/>
                <a:cs typeface="+mn-lt"/>
              </a:rPr>
              <a:t> To manage the online fast food ordering. It helps to customer to book products from anywhere. Also make payment on delivery. It helps to people to book desired products at their prefer time.</a:t>
            </a:r>
            <a:endParaRPr lang="en-US" dirty="0"/>
          </a:p>
          <a:p>
            <a:pPr>
              <a:buFont typeface="Wingdings" panose="05000000000000000000" pitchFamily="2" charset="2"/>
              <a:buChar char="v"/>
            </a:pPr>
            <a:endParaRPr lang="en-US" dirty="0"/>
          </a:p>
        </p:txBody>
      </p:sp>
    </p:spTree>
    <p:extLst>
      <p:ext uri="{BB962C8B-B14F-4D97-AF65-F5344CB8AC3E}">
        <p14:creationId xmlns:p14="http://schemas.microsoft.com/office/powerpoint/2010/main" val="268384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5956-0778-42FE-CB7A-57F21FA89B9C}"/>
              </a:ext>
            </a:extLst>
          </p:cNvPr>
          <p:cNvSpPr>
            <a:spLocks noGrp="1"/>
          </p:cNvSpPr>
          <p:nvPr>
            <p:ph type="title"/>
          </p:nvPr>
        </p:nvSpPr>
        <p:spPr>
          <a:xfrm>
            <a:off x="1517904" y="1145628"/>
            <a:ext cx="9144000" cy="861848"/>
          </a:xfrm>
        </p:spPr>
        <p:txBody>
          <a:bodyPr/>
          <a:lstStyle/>
          <a:p>
            <a:r>
              <a:rPr lang="en-US" dirty="0">
                <a:cs typeface="Aharoni"/>
              </a:rPr>
              <a:t>Proposed System</a:t>
            </a:r>
            <a:endParaRPr lang="en-US" dirty="0"/>
          </a:p>
        </p:txBody>
      </p:sp>
      <p:sp>
        <p:nvSpPr>
          <p:cNvPr id="3" name="Content Placeholder 2">
            <a:extLst>
              <a:ext uri="{FF2B5EF4-FFF2-40B4-BE49-F238E27FC236}">
                <a16:creationId xmlns:a16="http://schemas.microsoft.com/office/drawing/2014/main" id="{F6EE3C4C-BE42-1B25-28C9-BA34CC7C6DA3}"/>
              </a:ext>
            </a:extLst>
          </p:cNvPr>
          <p:cNvSpPr>
            <a:spLocks noGrp="1"/>
          </p:cNvSpPr>
          <p:nvPr>
            <p:ph idx="1"/>
          </p:nvPr>
        </p:nvSpPr>
        <p:spPr>
          <a:xfrm>
            <a:off x="1517904" y="2007477"/>
            <a:ext cx="9144000" cy="4091572"/>
          </a:xfrm>
        </p:spPr>
        <p:txBody>
          <a:bodyPr vert="horz" lIns="91440" tIns="45720" rIns="91440" bIns="45720" rtlCol="0" anchor="t">
            <a:normAutofit/>
          </a:bodyPr>
          <a:lstStyle/>
          <a:p>
            <a:pPr>
              <a:buFont typeface="Wingdings" panose="05000000000000000000" pitchFamily="2" charset="2"/>
              <a:buChar char="v"/>
            </a:pPr>
            <a:r>
              <a:rPr lang="en-US" dirty="0">
                <a:ea typeface="+mn-lt"/>
                <a:cs typeface="+mn-lt"/>
              </a:rPr>
              <a:t>The Proposed system ensures the complete freedom for users, where user at his own system can logon to this website and can book his product. </a:t>
            </a:r>
          </a:p>
          <a:p>
            <a:pPr>
              <a:buFont typeface="Wingdings" panose="05000000000000000000" pitchFamily="2" charset="2"/>
              <a:buChar char="v"/>
            </a:pPr>
            <a:r>
              <a:rPr lang="en-US" dirty="0">
                <a:ea typeface="+mn-lt"/>
                <a:cs typeface="+mn-lt"/>
              </a:rPr>
              <a:t>Our proposed system allows only registered users to book the product, view booking and cancel their booking as per their need.</a:t>
            </a:r>
          </a:p>
          <a:p>
            <a:pPr>
              <a:buFont typeface="Wingdings" panose="05000000000000000000" pitchFamily="2" charset="2"/>
              <a:buChar char="v"/>
            </a:pPr>
            <a:r>
              <a:rPr lang="en-US" dirty="0"/>
              <a:t> </a:t>
            </a:r>
            <a:r>
              <a:rPr lang="en-US" dirty="0">
                <a:ea typeface="+mn-lt"/>
                <a:cs typeface="+mn-lt"/>
              </a:rPr>
              <a:t>In this Proposal the entire work is done on online. </a:t>
            </a:r>
            <a:endParaRPr lang="en-US" dirty="0"/>
          </a:p>
        </p:txBody>
      </p:sp>
    </p:spTree>
    <p:extLst>
      <p:ext uri="{BB962C8B-B14F-4D97-AF65-F5344CB8AC3E}">
        <p14:creationId xmlns:p14="http://schemas.microsoft.com/office/powerpoint/2010/main" val="299442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D658-60CC-A5D2-F729-0D6850AC4397}"/>
              </a:ext>
            </a:extLst>
          </p:cNvPr>
          <p:cNvSpPr>
            <a:spLocks noGrp="1"/>
          </p:cNvSpPr>
          <p:nvPr>
            <p:ph type="title"/>
          </p:nvPr>
        </p:nvSpPr>
        <p:spPr>
          <a:xfrm>
            <a:off x="1517904" y="1019503"/>
            <a:ext cx="9144000" cy="809297"/>
          </a:xfrm>
        </p:spPr>
        <p:txBody>
          <a:bodyPr/>
          <a:lstStyle/>
          <a:p>
            <a:r>
              <a:rPr lang="en-US" dirty="0">
                <a:cs typeface="Aharoni"/>
              </a:rPr>
              <a:t>Modules</a:t>
            </a:r>
            <a:endParaRPr lang="en-US" dirty="0"/>
          </a:p>
        </p:txBody>
      </p:sp>
      <p:sp>
        <p:nvSpPr>
          <p:cNvPr id="3" name="Content Placeholder 2">
            <a:extLst>
              <a:ext uri="{FF2B5EF4-FFF2-40B4-BE49-F238E27FC236}">
                <a16:creationId xmlns:a16="http://schemas.microsoft.com/office/drawing/2014/main" id="{7395EACF-9CA7-DF18-ABFB-8BB152A51D71}"/>
              </a:ext>
            </a:extLst>
          </p:cNvPr>
          <p:cNvSpPr>
            <a:spLocks noGrp="1"/>
          </p:cNvSpPr>
          <p:nvPr>
            <p:ph idx="1"/>
          </p:nvPr>
        </p:nvSpPr>
        <p:spPr>
          <a:xfrm>
            <a:off x="1459256" y="1828800"/>
            <a:ext cx="9144000" cy="4270248"/>
          </a:xfrm>
        </p:spPr>
        <p:txBody>
          <a:bodyPr vert="horz" lIns="91440" tIns="45720" rIns="91440" bIns="45720" rtlCol="0" anchor="t">
            <a:normAutofit fontScale="62500" lnSpcReduction="20000"/>
          </a:bodyPr>
          <a:lstStyle/>
          <a:p>
            <a:pPr>
              <a:buFont typeface="Wingdings" panose="05000000000000000000" pitchFamily="2" charset="2"/>
              <a:buChar char="v"/>
            </a:pPr>
            <a:r>
              <a:rPr lang="en-US" sz="2900" b="1" i="1" dirty="0"/>
              <a:t>Backend Modules                                             </a:t>
            </a:r>
          </a:p>
          <a:p>
            <a:pPr marL="0" indent="0">
              <a:buNone/>
            </a:pPr>
            <a:r>
              <a:rPr lang="en-US" sz="2900" dirty="0">
                <a:ea typeface="+mn-lt"/>
                <a:cs typeface="+mn-lt"/>
              </a:rPr>
              <a:t>-Admin</a:t>
            </a:r>
          </a:p>
          <a:p>
            <a:pPr marL="0" indent="0">
              <a:buNone/>
            </a:pPr>
            <a:r>
              <a:rPr lang="en-US" sz="2900" dirty="0">
                <a:ea typeface="+mn-lt"/>
                <a:cs typeface="+mn-lt"/>
              </a:rPr>
              <a:t>-Cart</a:t>
            </a:r>
          </a:p>
          <a:p>
            <a:pPr marL="0" indent="0">
              <a:buNone/>
            </a:pPr>
            <a:r>
              <a:rPr lang="en-US" sz="2900" dirty="0">
                <a:ea typeface="+mn-lt"/>
                <a:cs typeface="+mn-lt"/>
              </a:rPr>
              <a:t>-Customer</a:t>
            </a:r>
          </a:p>
          <a:p>
            <a:pPr marL="0" indent="0">
              <a:buNone/>
            </a:pPr>
            <a:r>
              <a:rPr lang="en-US" sz="2900" dirty="0">
                <a:ea typeface="+mn-lt"/>
                <a:cs typeface="+mn-lt"/>
              </a:rPr>
              <a:t>-Product</a:t>
            </a:r>
          </a:p>
          <a:p>
            <a:pPr marL="0" indent="0">
              <a:buNone/>
            </a:pPr>
            <a:r>
              <a:rPr lang="en-US" sz="2900" dirty="0">
                <a:ea typeface="+mn-lt"/>
                <a:cs typeface="+mn-lt"/>
              </a:rPr>
              <a:t>-Purchase</a:t>
            </a:r>
          </a:p>
          <a:p>
            <a:pPr>
              <a:buFont typeface="Wingdings" panose="05000000000000000000" pitchFamily="2" charset="2"/>
              <a:buChar char="v"/>
            </a:pPr>
            <a:r>
              <a:rPr lang="en-US" sz="2900" b="1" i="1" dirty="0"/>
              <a:t>Frontend Modules</a:t>
            </a:r>
          </a:p>
          <a:p>
            <a:pPr marL="0" indent="0">
              <a:buNone/>
            </a:pPr>
            <a:r>
              <a:rPr lang="en-US" sz="2900" dirty="0">
                <a:ea typeface="+mn-lt"/>
                <a:cs typeface="+mn-lt"/>
              </a:rPr>
              <a:t>-Admin</a:t>
            </a:r>
          </a:p>
          <a:p>
            <a:pPr marL="0" indent="0">
              <a:buNone/>
            </a:pPr>
            <a:r>
              <a:rPr lang="en-US" sz="2900" dirty="0">
                <a:ea typeface="+mn-lt"/>
                <a:cs typeface="+mn-lt"/>
              </a:rPr>
              <a:t>-Cart</a:t>
            </a:r>
          </a:p>
          <a:p>
            <a:pPr marL="0" indent="0">
              <a:buNone/>
            </a:pPr>
            <a:r>
              <a:rPr lang="en-US" sz="2900" dirty="0">
                <a:ea typeface="+mn-lt"/>
                <a:cs typeface="+mn-lt"/>
              </a:rPr>
              <a:t>-Customer</a:t>
            </a:r>
          </a:p>
          <a:p>
            <a:pPr marL="0" indent="0">
              <a:buNone/>
            </a:pPr>
            <a:r>
              <a:rPr lang="en-US" sz="2900" dirty="0">
                <a:ea typeface="+mn-lt"/>
                <a:cs typeface="+mn-lt"/>
              </a:rPr>
              <a:t>-Product</a:t>
            </a:r>
          </a:p>
          <a:p>
            <a:pPr marL="0" indent="0">
              <a:buNone/>
            </a:pPr>
            <a:r>
              <a:rPr lang="en-US" sz="2900" dirty="0">
                <a:ea typeface="+mn-lt"/>
                <a:cs typeface="+mn-lt"/>
              </a:rPr>
              <a:t>-Purchase</a:t>
            </a:r>
          </a:p>
          <a:p>
            <a:pPr marL="0" indent="0">
              <a:buNone/>
            </a:pPr>
            <a:endParaRPr lang="en-US" dirty="0">
              <a:ea typeface="+mn-lt"/>
              <a:cs typeface="+mn-lt"/>
            </a:endParaRPr>
          </a:p>
        </p:txBody>
      </p:sp>
    </p:spTree>
    <p:extLst>
      <p:ext uri="{BB962C8B-B14F-4D97-AF65-F5344CB8AC3E}">
        <p14:creationId xmlns:p14="http://schemas.microsoft.com/office/powerpoint/2010/main" val="250552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4701-6621-BE56-471F-A1ECC7CEBF53}"/>
              </a:ext>
            </a:extLst>
          </p:cNvPr>
          <p:cNvSpPr>
            <a:spLocks noGrp="1"/>
          </p:cNvSpPr>
          <p:nvPr>
            <p:ph type="title"/>
          </p:nvPr>
        </p:nvSpPr>
        <p:spPr>
          <a:xfrm>
            <a:off x="1517904" y="1849820"/>
            <a:ext cx="9144000" cy="1012251"/>
          </a:xfrm>
        </p:spPr>
        <p:txBody>
          <a:bodyPr/>
          <a:lstStyle/>
          <a:p>
            <a:pPr marL="285750" indent="-285750">
              <a:lnSpc>
                <a:spcPct val="105000"/>
              </a:lnSpc>
              <a:spcBef>
                <a:spcPts val="900"/>
              </a:spcBef>
              <a:buFont typeface="Arial"/>
              <a:buChar char="•"/>
            </a:pPr>
            <a:r>
              <a:rPr lang="en-US" dirty="0">
                <a:ea typeface="+mj-lt"/>
                <a:cs typeface="+mj-lt"/>
              </a:rPr>
              <a:t>Software Requirement</a:t>
            </a:r>
          </a:p>
          <a:p>
            <a:endParaRPr lang="en-US" dirty="0">
              <a:cs typeface="Aharoni"/>
            </a:endParaRPr>
          </a:p>
        </p:txBody>
      </p:sp>
      <p:sp>
        <p:nvSpPr>
          <p:cNvPr id="3" name="Content Placeholder 2">
            <a:extLst>
              <a:ext uri="{FF2B5EF4-FFF2-40B4-BE49-F238E27FC236}">
                <a16:creationId xmlns:a16="http://schemas.microsoft.com/office/drawing/2014/main" id="{757C7873-FA26-2527-E356-B935CAAD20EC}"/>
              </a:ext>
            </a:extLst>
          </p:cNvPr>
          <p:cNvSpPr>
            <a:spLocks noGrp="1"/>
          </p:cNvSpPr>
          <p:nvPr>
            <p:ph idx="1"/>
          </p:nvPr>
        </p:nvSpPr>
        <p:spPr>
          <a:xfrm>
            <a:off x="1517904" y="2112579"/>
            <a:ext cx="9144000" cy="3363311"/>
          </a:xfrm>
        </p:spPr>
        <p:txBody>
          <a:bodyPr vert="horz" lIns="91440" tIns="45720" rIns="91440" bIns="45720" rtlCol="0" anchor="t">
            <a:normAutofit lnSpcReduction="10000"/>
          </a:bodyPr>
          <a:lstStyle/>
          <a:p>
            <a:pPr marL="0" indent="0">
              <a:buNone/>
            </a:pPr>
            <a:endParaRPr lang="en-US" dirty="0"/>
          </a:p>
          <a:p>
            <a:pPr marL="0" indent="0">
              <a:buNone/>
            </a:pPr>
            <a:br>
              <a:rPr lang="en-US" dirty="0"/>
            </a:br>
            <a:r>
              <a:rPr lang="en-US" b="1" i="1" dirty="0" err="1">
                <a:ea typeface="+mn-lt"/>
                <a:cs typeface="+mn-lt"/>
              </a:rPr>
              <a:t>Softwares</a:t>
            </a:r>
            <a:r>
              <a:rPr lang="en-US" b="1" i="1" dirty="0">
                <a:ea typeface="+mn-lt"/>
                <a:cs typeface="+mn-lt"/>
              </a:rPr>
              <a:t> Used:</a:t>
            </a:r>
          </a:p>
          <a:p>
            <a:pPr>
              <a:buFont typeface="Wingdings" panose="05000000000000000000" pitchFamily="2" charset="2"/>
              <a:buChar char="v"/>
            </a:pPr>
            <a:r>
              <a:rPr lang="en-US" dirty="0">
                <a:ea typeface="+mn-lt"/>
                <a:cs typeface="+mn-lt"/>
              </a:rPr>
              <a:t> Eclipse IDE</a:t>
            </a:r>
          </a:p>
          <a:p>
            <a:pPr>
              <a:buFont typeface="Wingdings" panose="05000000000000000000" pitchFamily="2" charset="2"/>
              <a:buChar char="v"/>
            </a:pPr>
            <a:r>
              <a:rPr lang="en-US" dirty="0">
                <a:ea typeface="+mn-lt"/>
                <a:cs typeface="+mn-lt"/>
              </a:rPr>
              <a:t>Visual Studio</a:t>
            </a:r>
          </a:p>
          <a:p>
            <a:pPr>
              <a:buFont typeface="Wingdings" panose="05000000000000000000" pitchFamily="2" charset="2"/>
              <a:buChar char="v"/>
            </a:pPr>
            <a:r>
              <a:rPr lang="en-US" dirty="0">
                <a:ea typeface="+mn-lt"/>
                <a:cs typeface="+mn-lt"/>
              </a:rPr>
              <a:t>Workbench</a:t>
            </a:r>
          </a:p>
          <a:p>
            <a:pPr marL="0" indent="0">
              <a:buNone/>
            </a:pPr>
            <a:r>
              <a:rPr lang="en-US" sz="2200" b="1" i="1" dirty="0">
                <a:ea typeface="+mn-lt"/>
                <a:cs typeface="+mn-lt"/>
              </a:rPr>
              <a:t>Operating System</a:t>
            </a:r>
            <a:r>
              <a:rPr lang="en-US" dirty="0">
                <a:ea typeface="+mn-lt"/>
                <a:cs typeface="+mn-lt"/>
              </a:rPr>
              <a:t>: Microsoft Windows/Linux</a:t>
            </a:r>
            <a:endParaRPr lang="en-US" dirty="0"/>
          </a:p>
          <a:p>
            <a:endParaRPr lang="en-US" dirty="0"/>
          </a:p>
        </p:txBody>
      </p:sp>
    </p:spTree>
    <p:extLst>
      <p:ext uri="{BB962C8B-B14F-4D97-AF65-F5344CB8AC3E}">
        <p14:creationId xmlns:p14="http://schemas.microsoft.com/office/powerpoint/2010/main" val="3052020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84EE-D765-15FA-27BB-67B785DFEE6E}"/>
              </a:ext>
            </a:extLst>
          </p:cNvPr>
          <p:cNvSpPr>
            <a:spLocks noGrp="1"/>
          </p:cNvSpPr>
          <p:nvPr>
            <p:ph type="title"/>
          </p:nvPr>
        </p:nvSpPr>
        <p:spPr>
          <a:xfrm>
            <a:off x="1517904" y="1517904"/>
            <a:ext cx="9144000" cy="1078151"/>
          </a:xfrm>
        </p:spPr>
        <p:txBody>
          <a:bodyPr/>
          <a:lstStyle/>
          <a:p>
            <a:r>
              <a:rPr lang="en-US" dirty="0">
                <a:cs typeface="Aharoni"/>
              </a:rPr>
              <a:t>Technologies Used</a:t>
            </a:r>
          </a:p>
        </p:txBody>
      </p:sp>
      <p:sp>
        <p:nvSpPr>
          <p:cNvPr id="3" name="Content Placeholder 2">
            <a:extLst>
              <a:ext uri="{FF2B5EF4-FFF2-40B4-BE49-F238E27FC236}">
                <a16:creationId xmlns:a16="http://schemas.microsoft.com/office/drawing/2014/main" id="{C01A85B6-DCA2-60C7-81D0-197EE48FC5BC}"/>
              </a:ext>
            </a:extLst>
          </p:cNvPr>
          <p:cNvSpPr>
            <a:spLocks noGrp="1"/>
          </p:cNvSpPr>
          <p:nvPr>
            <p:ph idx="1"/>
          </p:nvPr>
        </p:nvSpPr>
        <p:spPr>
          <a:xfrm>
            <a:off x="1517904" y="2312276"/>
            <a:ext cx="9144000" cy="3786772"/>
          </a:xfrm>
        </p:spPr>
        <p:txBody>
          <a:bodyPr vert="horz" lIns="91440" tIns="45720" rIns="91440" bIns="45720" rtlCol="0" anchor="t">
            <a:normAutofit/>
          </a:bodyPr>
          <a:lstStyle/>
          <a:p>
            <a:pPr>
              <a:buFont typeface="Wingdings" panose="05000000000000000000" pitchFamily="2" charset="2"/>
              <a:buChar char="v"/>
            </a:pPr>
            <a:r>
              <a:rPr lang="en-US" dirty="0">
                <a:ea typeface="+mn-lt"/>
                <a:cs typeface="+mn-lt"/>
              </a:rPr>
              <a:t>Front-End: Angular</a:t>
            </a:r>
          </a:p>
          <a:p>
            <a:pPr>
              <a:buFont typeface="Wingdings" panose="05000000000000000000" pitchFamily="2" charset="2"/>
              <a:buChar char="v"/>
            </a:pPr>
            <a:r>
              <a:rPr lang="en-US" dirty="0">
                <a:ea typeface="+mn-lt"/>
                <a:cs typeface="+mn-lt"/>
              </a:rPr>
              <a:t>Server-side: Spring Boot.</a:t>
            </a:r>
          </a:p>
          <a:p>
            <a:pPr>
              <a:buFont typeface="Wingdings" panose="05000000000000000000" pitchFamily="2" charset="2"/>
              <a:buChar char="v"/>
            </a:pPr>
            <a:r>
              <a:rPr lang="en-US" dirty="0">
                <a:ea typeface="+mn-lt"/>
                <a:cs typeface="+mn-lt"/>
              </a:rPr>
              <a:t>Back-end: MYSQL, Hibernate.</a:t>
            </a:r>
          </a:p>
          <a:p>
            <a:pPr>
              <a:buFont typeface="Wingdings" panose="05000000000000000000" pitchFamily="2" charset="2"/>
              <a:buChar char="v"/>
            </a:pPr>
            <a:r>
              <a:rPr lang="en-US" dirty="0">
                <a:ea typeface="+mn-lt"/>
                <a:cs typeface="+mn-lt"/>
              </a:rPr>
              <a:t>Server: Tomcat</a:t>
            </a:r>
            <a:endParaRPr lang="en-US" dirty="0"/>
          </a:p>
          <a:p>
            <a:pPr marL="0" indent="0">
              <a:buNone/>
            </a:pPr>
            <a:endParaRPr lang="en-US" dirty="0"/>
          </a:p>
          <a:p>
            <a:endParaRPr lang="en-US" dirty="0"/>
          </a:p>
        </p:txBody>
      </p:sp>
    </p:spTree>
    <p:extLst>
      <p:ext uri="{BB962C8B-B14F-4D97-AF65-F5344CB8AC3E}">
        <p14:creationId xmlns:p14="http://schemas.microsoft.com/office/powerpoint/2010/main" val="576628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016A-76CD-34E3-9BCA-9866D761F3C2}"/>
              </a:ext>
            </a:extLst>
          </p:cNvPr>
          <p:cNvSpPr>
            <a:spLocks noGrp="1"/>
          </p:cNvSpPr>
          <p:nvPr>
            <p:ph type="title"/>
          </p:nvPr>
        </p:nvSpPr>
        <p:spPr>
          <a:xfrm>
            <a:off x="1002897" y="2582917"/>
            <a:ext cx="9144000" cy="777765"/>
          </a:xfrm>
        </p:spPr>
        <p:txBody>
          <a:bodyPr>
            <a:normAutofit fontScale="90000"/>
          </a:bodyPr>
          <a:lstStyle/>
          <a:p>
            <a:pPr marL="571500" indent="-571500">
              <a:buFont typeface="Wingdings" panose="05000000000000000000" pitchFamily="2" charset="2"/>
              <a:buChar char="v"/>
            </a:pPr>
            <a:r>
              <a:rPr lang="en-US" dirty="0">
                <a:cs typeface="Aharoni"/>
              </a:rPr>
              <a:t>Flowchart</a:t>
            </a:r>
            <a:br>
              <a:rPr lang="en-US" dirty="0">
                <a:cs typeface="Aharoni"/>
              </a:rPr>
            </a:br>
            <a:endParaRPr lang="en-US" dirty="0">
              <a:cs typeface="Aharoni"/>
            </a:endParaRPr>
          </a:p>
        </p:txBody>
      </p:sp>
      <p:sp>
        <p:nvSpPr>
          <p:cNvPr id="3" name="Content Placeholder 2">
            <a:extLst>
              <a:ext uri="{FF2B5EF4-FFF2-40B4-BE49-F238E27FC236}">
                <a16:creationId xmlns:a16="http://schemas.microsoft.com/office/drawing/2014/main" id="{329C556E-22C4-A516-CDFE-87F452257959}"/>
              </a:ext>
            </a:extLst>
          </p:cNvPr>
          <p:cNvSpPr>
            <a:spLocks noGrp="1"/>
          </p:cNvSpPr>
          <p:nvPr>
            <p:ph idx="1"/>
          </p:nvPr>
        </p:nvSpPr>
        <p:spPr>
          <a:xfrm>
            <a:off x="-111200" y="2341180"/>
            <a:ext cx="9144000" cy="3127248"/>
          </a:xfrm>
        </p:spPr>
        <p:txBody>
          <a:bodyPr vert="horz" lIns="91440" tIns="45720" rIns="91440" bIns="45720" rtlCol="0" anchor="t">
            <a:normAutofit/>
          </a:bodyPr>
          <a:lstStyle/>
          <a:p>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07C0DF1-1F19-444E-8B85-7F90B85378EE}"/>
                  </a:ext>
                </a:extLst>
              </p14:cNvPr>
              <p14:cNvContentPartPr/>
              <p14:nvPr/>
            </p14:nvContentPartPr>
            <p14:xfrm>
              <a:off x="4760859" y="1776116"/>
              <a:ext cx="360" cy="360"/>
            </p14:xfrm>
          </p:contentPart>
        </mc:Choice>
        <mc:Fallback>
          <p:pic>
            <p:nvPicPr>
              <p:cNvPr id="4" name="Ink 3">
                <a:extLst>
                  <a:ext uri="{FF2B5EF4-FFF2-40B4-BE49-F238E27FC236}">
                    <a16:creationId xmlns:a16="http://schemas.microsoft.com/office/drawing/2014/main" id="{F07C0DF1-1F19-444E-8B85-7F90B85378EE}"/>
                  </a:ext>
                </a:extLst>
              </p:cNvPr>
              <p:cNvPicPr/>
              <p:nvPr/>
            </p:nvPicPr>
            <p:blipFill>
              <a:blip r:embed="rId3"/>
              <a:stretch>
                <a:fillRect/>
              </a:stretch>
            </p:blipFill>
            <p:spPr>
              <a:xfrm>
                <a:off x="4751859" y="1767116"/>
                <a:ext cx="18000" cy="18000"/>
              </a:xfrm>
              <a:prstGeom prst="rect">
                <a:avLst/>
              </a:prstGeom>
            </p:spPr>
          </p:pic>
        </mc:Fallback>
      </mc:AlternateContent>
      <p:pic>
        <p:nvPicPr>
          <p:cNvPr id="8" name="Picture 7">
            <a:extLst>
              <a:ext uri="{FF2B5EF4-FFF2-40B4-BE49-F238E27FC236}">
                <a16:creationId xmlns:a16="http://schemas.microsoft.com/office/drawing/2014/main" id="{29DEF96B-116B-4585-A363-C4042FD7D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9241" y="903890"/>
            <a:ext cx="6148552" cy="5276193"/>
          </a:xfrm>
          <a:prstGeom prst="rect">
            <a:avLst/>
          </a:prstGeom>
        </p:spPr>
      </p:pic>
    </p:spTree>
    <p:extLst>
      <p:ext uri="{BB962C8B-B14F-4D97-AF65-F5344CB8AC3E}">
        <p14:creationId xmlns:p14="http://schemas.microsoft.com/office/powerpoint/2010/main" val="1405465806"/>
      </p:ext>
    </p:extLst>
  </p:cSld>
  <p:clrMapOvr>
    <a:masterClrMapping/>
  </p:clrMapOvr>
</p:sld>
</file>

<file path=ppt/theme/theme1.xml><?xml version="1.0" encoding="utf-8"?>
<a:theme xmlns:a="http://schemas.openxmlformats.org/drawingml/2006/main" name="PrismaticVTI">
  <a:themeElements>
    <a:clrScheme name="AnalogousFromDarkSeedLeftStep">
      <a:dk1>
        <a:srgbClr val="000000"/>
      </a:dk1>
      <a:lt1>
        <a:srgbClr val="FFFFFF"/>
      </a:lt1>
      <a:dk2>
        <a:srgbClr val="3F3423"/>
      </a:dk2>
      <a:lt2>
        <a:srgbClr val="E8E2E6"/>
      </a:lt2>
      <a:accent1>
        <a:srgbClr val="47B665"/>
      </a:accent1>
      <a:accent2>
        <a:srgbClr val="4CB13B"/>
      </a:accent2>
      <a:accent3>
        <a:srgbClr val="81AF45"/>
      </a:accent3>
      <a:accent4>
        <a:srgbClr val="A4A637"/>
      </a:accent4>
      <a:accent5>
        <a:srgbClr val="C3944D"/>
      </a:accent5>
      <a:accent6>
        <a:srgbClr val="B1513B"/>
      </a:accent6>
      <a:hlink>
        <a:srgbClr val="978032"/>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docProps/app.xml><?xml version="1.0" encoding="utf-8"?>
<Properties xmlns="http://schemas.openxmlformats.org/officeDocument/2006/extended-properties" xmlns:vt="http://schemas.openxmlformats.org/officeDocument/2006/docPropsVTypes">
  <Template>office theme</Template>
  <TotalTime>84</TotalTime>
  <Words>391</Words>
  <Application>Microsoft Office PowerPoint</Application>
  <PresentationFormat>Widescreen</PresentationFormat>
  <Paragraphs>42</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Aharoni</vt:lpstr>
      <vt:lpstr>Arial</vt:lpstr>
      <vt:lpstr>Arial Rounded MT Bold</vt:lpstr>
      <vt:lpstr>Avenir Next LT Pro</vt:lpstr>
      <vt:lpstr>Calibri</vt:lpstr>
      <vt:lpstr>Wingdings</vt:lpstr>
      <vt:lpstr>PrismaticVTI</vt:lpstr>
      <vt:lpstr>Online Food-Delivery System</vt:lpstr>
      <vt:lpstr>Group NO. - 6 Team Lead- Sashikumar X Group Members- Routhu Sai Kumar Ruchika Chandrashekhar Honawale Rushikesh Prabhakar Sonawane Sanjana Dhanaji Patil Shaik Uzma Tamkeen shaik yusuf Shashikumar X Shilpa  Naik Shubham Sharma Shyam Mohana Sappa Singadi Sravan Kumar    </vt:lpstr>
      <vt:lpstr>Abstract</vt:lpstr>
      <vt:lpstr>Scope And Purpose</vt:lpstr>
      <vt:lpstr>Proposed System</vt:lpstr>
      <vt:lpstr>Modules</vt:lpstr>
      <vt:lpstr>Software Requirement </vt:lpstr>
      <vt:lpstr>Technologies Used</vt:lpstr>
      <vt:lpstr>Flowchart </vt:lpstr>
      <vt:lpstr>ER Diagram</vt:lpstr>
      <vt:lpstr>Screenshots:</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sanjana patil</cp:lastModifiedBy>
  <cp:revision>153</cp:revision>
  <dcterms:created xsi:type="dcterms:W3CDTF">2022-03-25T06:55:20Z</dcterms:created>
  <dcterms:modified xsi:type="dcterms:W3CDTF">2022-03-28T15:02:03Z</dcterms:modified>
</cp:coreProperties>
</file>